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88" autoAdjust="0"/>
  </p:normalViewPr>
  <p:slideViewPr>
    <p:cSldViewPr snapToGrid="0">
      <p:cViewPr varScale="1">
        <p:scale>
          <a:sx n="95" d="100"/>
          <a:sy n="95" d="100"/>
        </p:scale>
        <p:origin x="1194" y="90"/>
      </p:cViewPr>
      <p:guideLst/>
    </p:cSldViewPr>
  </p:slideViewPr>
  <p:outlineViewPr>
    <p:cViewPr>
      <p:scale>
        <a:sx n="33" d="100"/>
        <a:sy n="33" d="100"/>
      </p:scale>
      <p:origin x="0" y="-1233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8/20/2024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sv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14301F-B47F-5569-35AE-E2A1174D5A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9642641" cy="2387600"/>
          </a:xfrm>
        </p:spPr>
        <p:txBody>
          <a:bodyPr/>
          <a:lstStyle/>
          <a:p>
            <a:pPr algn="r"/>
            <a:r>
              <a:rPr lang="en-US" dirty="0" err="1">
                <a:latin typeface="Arial Rounded MT Bold" panose="020F0704030504030204" pitchFamily="34" charset="0"/>
              </a:rPr>
              <a:t>Curso</a:t>
            </a:r>
            <a:r>
              <a:rPr lang="en-US" dirty="0">
                <a:latin typeface="Arial Rounded MT Bold" panose="020F0704030504030204" pitchFamily="34" charset="0"/>
              </a:rPr>
              <a:t> de python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54EF76A-5E96-CE29-228B-D634F690C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9642641" cy="1655762"/>
          </a:xfrm>
        </p:spPr>
        <p:txBody>
          <a:bodyPr/>
          <a:lstStyle/>
          <a:p>
            <a:pPr algn="r"/>
            <a:r>
              <a:rPr lang="en-US" dirty="0">
                <a:latin typeface="Arial Narrow" panose="020B0606020202030204" pitchFamily="34" charset="0"/>
              </a:rPr>
              <a:t>Ing. Luis Gerardo Jaramillo</a:t>
            </a:r>
          </a:p>
          <a:p>
            <a:pPr algn="r"/>
            <a:r>
              <a:rPr lang="en-US" dirty="0">
                <a:latin typeface="Arial Narrow" panose="020B0606020202030204" pitchFamily="34" charset="0"/>
              </a:rPr>
              <a:t>Agosto-</a:t>
            </a:r>
            <a:r>
              <a:rPr lang="en-US" dirty="0" err="1">
                <a:latin typeface="Arial Narrow" panose="020B0606020202030204" pitchFamily="34" charset="0"/>
              </a:rPr>
              <a:t>septiembre</a:t>
            </a:r>
            <a:r>
              <a:rPr lang="en-US" dirty="0">
                <a:latin typeface="Arial Narrow" panose="020B0606020202030204" pitchFamily="34" charset="0"/>
              </a:rPr>
              <a:t> 2024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2F08BD0-D230-25B0-24F7-B46751D256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5008" y="1270270"/>
            <a:ext cx="9142857" cy="4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7110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87454" y="2016520"/>
            <a:ext cx="5444801" cy="4841480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Condicionales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 Narrow" panose="020B0004020202020204" pitchFamily="34" charset="0"/>
              </a:rPr>
              <a:t>If</a:t>
            </a:r>
            <a:r>
              <a:rPr lang="es-ES" sz="2400" dirty="0">
                <a:latin typeface="Aptos Narrow" panose="020B0004020202020204" pitchFamily="34" charset="0"/>
              </a:rPr>
              <a:t>, </a:t>
            </a:r>
            <a:r>
              <a:rPr lang="es-ES" sz="2400" dirty="0" err="1">
                <a:latin typeface="Aptos Narrow" panose="020B0004020202020204" pitchFamily="34" charset="0"/>
              </a:rPr>
              <a:t>else</a:t>
            </a:r>
            <a:r>
              <a:rPr lang="es-ES" sz="2400" dirty="0">
                <a:latin typeface="Aptos Narrow" panose="020B0004020202020204" pitchFamily="34" charset="0"/>
              </a:rPr>
              <a:t>, </a:t>
            </a:r>
            <a:r>
              <a:rPr lang="es-ES" sz="2400" dirty="0" err="1">
                <a:latin typeface="Aptos Narrow" panose="020B0004020202020204" pitchFamily="34" charset="0"/>
              </a:rPr>
              <a:t>elif</a:t>
            </a:r>
            <a:endParaRPr lang="es-ES" sz="24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Match-case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Iteraciones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 Narrow" panose="020B0004020202020204" pitchFamily="34" charset="0"/>
              </a:rPr>
              <a:t>While</a:t>
            </a:r>
            <a:endParaRPr lang="es-ES" sz="24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 Narrow" panose="020B0004020202020204" pitchFamily="34" charset="0"/>
              </a:rPr>
              <a:t>For</a:t>
            </a:r>
            <a:endParaRPr lang="es-ES" sz="24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400" dirty="0" err="1">
                <a:latin typeface="Aptos Narrow" panose="020B0004020202020204" pitchFamily="34" charset="0"/>
              </a:rPr>
              <a:t>Enumerate</a:t>
            </a:r>
            <a:endParaRPr lang="es-ES" sz="2400" dirty="0">
              <a:latin typeface="Aptos Narrow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Bucles anidados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6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1.4 </a:t>
            </a:r>
            <a:r>
              <a:rPr lang="pt-BR" dirty="0" err="1">
                <a:latin typeface="Arial Rounded MT Bold" panose="020F0704030504030204" pitchFamily="34" charset="0"/>
              </a:rPr>
              <a:t>Estructuras</a:t>
            </a:r>
            <a:r>
              <a:rPr lang="pt-BR" dirty="0">
                <a:latin typeface="Arial Rounded MT Bold" panose="020F0704030504030204" pitchFamily="34" charset="0"/>
              </a:rPr>
              <a:t> de </a:t>
            </a:r>
            <a:r>
              <a:rPr lang="pt-BR" dirty="0" err="1">
                <a:latin typeface="Arial Rounded MT Bold" panose="020F0704030504030204" pitchFamily="34" charset="0"/>
              </a:rPr>
              <a:t>control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07DD1E4-832A-A7DA-F86D-E6066BE4D6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6264" y="1403295"/>
            <a:ext cx="4468657" cy="4564024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870C59C5-57DF-448E-0396-878ECC4072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43342" y="1062156"/>
            <a:ext cx="5555549" cy="5652103"/>
          </a:xfrm>
          <a:prstGeom prst="rect">
            <a:avLst/>
          </a:prstGeom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3FADD499-B49C-8545-DB73-E1C5DB0028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275801" y="1258936"/>
            <a:ext cx="6910755" cy="506163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3F2E93E-BCE2-5C34-655D-55FED4DD4B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6272" y="1507646"/>
            <a:ext cx="5840857" cy="435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66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399" y="986852"/>
            <a:ext cx="3868615" cy="2464070"/>
          </a:xfrm>
        </p:spPr>
        <p:txBody>
          <a:bodyPr numCol="1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Tuplas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Conjuntos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Diccionarios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Pilas y Colas usando listas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1.5 Tipos de </a:t>
            </a:r>
            <a:r>
              <a:rPr lang="pt-BR" dirty="0" err="1">
                <a:latin typeface="Arial Rounded MT Bold" panose="020F0704030504030204" pitchFamily="34" charset="0"/>
              </a:rPr>
              <a:t>datos</a:t>
            </a:r>
            <a:r>
              <a:rPr lang="pt-BR" dirty="0"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latin typeface="Arial Rounded MT Bold" panose="020F0704030504030204" pitchFamily="34" charset="0"/>
              </a:rPr>
              <a:t>adicionales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2AFEBC4-D01D-3CA1-5751-C09862E0A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253" y="3657600"/>
            <a:ext cx="7214394" cy="2879745"/>
          </a:xfrm>
          <a:prstGeom prst="rect">
            <a:avLst/>
          </a:prstGeom>
        </p:spPr>
      </p:pic>
      <p:pic>
        <p:nvPicPr>
          <p:cNvPr id="5" name="Gráfico 4">
            <a:extLst>
              <a:ext uri="{FF2B5EF4-FFF2-40B4-BE49-F238E27FC236}">
                <a16:creationId xmlns:a16="http://schemas.microsoft.com/office/drawing/2014/main" id="{476BA453-9714-E6A8-6468-6941B85AF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67419" y="736631"/>
            <a:ext cx="6830577" cy="335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237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1187531"/>
            <a:ext cx="11277600" cy="5670469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ptos Narrow" panose="020B0004020202020204" pitchFamily="34" charset="0"/>
              </a:rPr>
              <a:t>Definición de funciones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Parámetros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Ámbito de variables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Retorno de valores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Parámetros por defecto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Número indeterminado de parámetros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Argumentos de palabra clave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Retorno de varios valores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Argumentos y parámetros.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Argumentos por nombre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Argumentos por valor y por referencia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Funciones recursivas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Funciones de biblioteca ya integradas en Python.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Manejo de errores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Captura de excepciones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Excepciones </a:t>
            </a:r>
            <a:r>
              <a:rPr lang="es-MX" sz="2400" dirty="0">
                <a:latin typeface="Aptos Narrow" panose="020B0004020202020204" pitchFamily="34" charset="0"/>
              </a:rPr>
              <a:t>múltiples</a:t>
            </a:r>
            <a:endParaRPr lang="es-ES" sz="24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1.5 funciones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6985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1187531"/>
            <a:ext cx="11277600" cy="5670469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ptos Narrow" panose="020B0004020202020204" pitchFamily="34" charset="0"/>
              </a:rPr>
              <a:t>Clases y Objetos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ptos Narrow" panose="020B0004020202020204" pitchFamily="34" charset="0"/>
              </a:rPr>
              <a:t>Herencia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MX" sz="2800" dirty="0">
                <a:latin typeface="Aptos Narrow" panose="020B0004020202020204" pitchFamily="34" charset="0"/>
              </a:rPr>
              <a:t>Encapsulación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Polimorfismo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Métodos especiales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Atributos de clase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Composición de Objetos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Herencia múltiple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Más métodos especiales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Sobrecarga de operadores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Métodos especiales para ordenamiento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4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2. </a:t>
            </a:r>
            <a:r>
              <a:rPr lang="pt-BR" dirty="0" err="1">
                <a:latin typeface="Arial Rounded MT Bold" panose="020F0704030504030204" pitchFamily="34" charset="0"/>
              </a:rPr>
              <a:t>Programacion</a:t>
            </a:r>
            <a:r>
              <a:rPr lang="pt-BR" dirty="0">
                <a:latin typeface="Arial Rounded MT Bold" panose="020F0704030504030204" pitchFamily="34" charset="0"/>
              </a:rPr>
              <a:t> orientada a objetos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D1609DA5-E10B-24FF-3E81-E252CEDB5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3014" y="2448809"/>
            <a:ext cx="4924563" cy="399721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108D2F81-496D-4B29-E3DA-51695A73F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6877" y="2257139"/>
            <a:ext cx="5396836" cy="4380549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BA1AA698-0683-8DDC-5F9B-1150A6720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1164" y="2146982"/>
            <a:ext cx="5668261" cy="4600861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E986F42-CC92-3F17-6CDD-4D4217C9B5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6877" y="1421851"/>
            <a:ext cx="7004572" cy="5685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471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2.1. </a:t>
            </a:r>
            <a:r>
              <a:rPr lang="pt-BR" dirty="0" err="1">
                <a:latin typeface="Arial Rounded MT Bold" panose="020F0704030504030204" pitchFamily="34" charset="0"/>
              </a:rPr>
              <a:t>poo</a:t>
            </a:r>
            <a:r>
              <a:rPr lang="pt-BR" dirty="0">
                <a:latin typeface="Arial Rounded MT Bold" panose="020F0704030504030204" pitchFamily="34" charset="0"/>
              </a:rPr>
              <a:t> - </a:t>
            </a:r>
            <a:r>
              <a:rPr lang="pt-BR" dirty="0" err="1">
                <a:latin typeface="Arial Rounded MT Bold" panose="020F0704030504030204" pitchFamily="34" charset="0"/>
              </a:rPr>
              <a:t>Principios</a:t>
            </a:r>
            <a:r>
              <a:rPr lang="pt-BR" dirty="0"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latin typeface="Arial Rounded MT Bold" panose="020F0704030504030204" pitchFamily="34" charset="0"/>
              </a:rPr>
              <a:t>solid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4B599C0-04B2-F7FA-E2E8-053BA765AFB6}"/>
              </a:ext>
            </a:extLst>
          </p:cNvPr>
          <p:cNvSpPr txBox="1"/>
          <p:nvPr/>
        </p:nvSpPr>
        <p:spPr>
          <a:xfrm>
            <a:off x="1005444" y="733530"/>
            <a:ext cx="404424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>
                <a:latin typeface="Aptos Narrow" panose="020B0004020202020204" pitchFamily="34" charset="0"/>
              </a:rPr>
              <a:t>Single </a:t>
            </a:r>
            <a:r>
              <a:rPr lang="es-ES" sz="1800" dirty="0" err="1">
                <a:latin typeface="Aptos Narrow" panose="020B0004020202020204" pitchFamily="34" charset="0"/>
              </a:rPr>
              <a:t>Responsibility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(SRP)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>
                <a:latin typeface="Aptos Narrow" panose="020B0004020202020204" pitchFamily="34" charset="0"/>
              </a:rPr>
              <a:t>Open-</a:t>
            </a:r>
            <a:r>
              <a:rPr lang="es-ES" sz="1800" dirty="0" err="1">
                <a:latin typeface="Aptos Narrow" panose="020B0004020202020204" pitchFamily="34" charset="0"/>
              </a:rPr>
              <a:t>Closed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(OCP)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ptos Narrow" panose="020B0004020202020204" pitchFamily="34" charset="0"/>
              </a:rPr>
              <a:t>Liskov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Substitution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(LSP)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>
                <a:latin typeface="Aptos Narrow" panose="020B0004020202020204" pitchFamily="34" charset="0"/>
              </a:rPr>
              <a:t>Interface </a:t>
            </a:r>
            <a:r>
              <a:rPr lang="es-ES" sz="1800" dirty="0" err="1">
                <a:latin typeface="Aptos Narrow" panose="020B0004020202020204" pitchFamily="34" charset="0"/>
              </a:rPr>
              <a:t>Segregation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(ISP)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1800" dirty="0" err="1">
                <a:latin typeface="Aptos Narrow" panose="020B0004020202020204" pitchFamily="34" charset="0"/>
              </a:rPr>
              <a:t>Dependency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Inversion</a:t>
            </a:r>
            <a:r>
              <a:rPr lang="es-ES" sz="1800" dirty="0">
                <a:latin typeface="Aptos Narrow" panose="020B0004020202020204" pitchFamily="34" charset="0"/>
              </a:rPr>
              <a:t> </a:t>
            </a:r>
            <a:r>
              <a:rPr lang="es-ES" sz="1800" dirty="0" err="1">
                <a:latin typeface="Aptos Narrow" panose="020B0004020202020204" pitchFamily="34" charset="0"/>
              </a:rPr>
              <a:t>Principle</a:t>
            </a:r>
            <a:r>
              <a:rPr lang="es-ES" sz="1800" dirty="0">
                <a:latin typeface="Aptos Narrow" panose="020B0004020202020204" pitchFamily="34" charset="0"/>
              </a:rPr>
              <a:t> (DIP)</a:t>
            </a:r>
          </a:p>
          <a:p>
            <a:endParaRPr lang="en-US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BF8214B-09D0-2783-9108-EB70951446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674" b="32015"/>
          <a:stretch/>
        </p:blipFill>
        <p:spPr>
          <a:xfrm>
            <a:off x="118556" y="2430078"/>
            <a:ext cx="11954887" cy="342648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9CDFA7F-DD69-AFD9-3646-FE1C5313F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472" y="0"/>
            <a:ext cx="8449056" cy="6858000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886E1FF-4A82-0149-B7BD-D1D51A372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31" y="733530"/>
            <a:ext cx="7292960" cy="5919610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70D801F9-C10C-24F9-655A-69C627E3E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437" y="1356528"/>
            <a:ext cx="7545347" cy="6124470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D3DF6F8E-0C73-745E-4F7F-109205C034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2223" y="733530"/>
            <a:ext cx="6988267" cy="5672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653143"/>
            <a:ext cx="11277600" cy="5908431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Estructurales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Singleton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>
                <a:latin typeface="Aptos Narrow" panose="020B0004020202020204" pitchFamily="34" charset="0"/>
              </a:rPr>
              <a:t>Factory </a:t>
            </a:r>
            <a:r>
              <a:rPr lang="es-ES" sz="2200" dirty="0" err="1">
                <a:latin typeface="Aptos Narrow" panose="020B0004020202020204" pitchFamily="34" charset="0"/>
              </a:rPr>
              <a:t>Method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Builder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Estructurales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Adapter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Decorator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>
                <a:latin typeface="Aptos Narrow" panose="020B0004020202020204" pitchFamily="34" charset="0"/>
              </a:rPr>
              <a:t>Composite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Comportamiento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Observer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Strategy</a:t>
            </a:r>
            <a:endParaRPr lang="es-ES" sz="2200" dirty="0">
              <a:latin typeface="Aptos Narrow" panose="020B0004020202020204" pitchFamily="34" charset="0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200" dirty="0" err="1">
                <a:latin typeface="Aptos Narrow" panose="020B0004020202020204" pitchFamily="34" charset="0"/>
              </a:rPr>
              <a:t>State</a:t>
            </a:r>
            <a:endParaRPr lang="es-ES" sz="22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2.2. </a:t>
            </a:r>
            <a:r>
              <a:rPr lang="pt-BR" dirty="0" err="1">
                <a:latin typeface="Arial Rounded MT Bold" panose="020F0704030504030204" pitchFamily="34" charset="0"/>
              </a:rPr>
              <a:t>poo</a:t>
            </a:r>
            <a:r>
              <a:rPr lang="pt-BR" dirty="0">
                <a:latin typeface="Arial Rounded MT Bold" panose="020F0704030504030204" pitchFamily="34" charset="0"/>
              </a:rPr>
              <a:t> - </a:t>
            </a:r>
            <a:r>
              <a:rPr lang="pt-BR" dirty="0" err="1">
                <a:latin typeface="Arial Rounded MT Bold" panose="020F0704030504030204" pitchFamily="34" charset="0"/>
              </a:rPr>
              <a:t>Patrones</a:t>
            </a:r>
            <a:r>
              <a:rPr lang="pt-BR" dirty="0">
                <a:latin typeface="Arial Rounded MT Bold" panose="020F0704030504030204" pitchFamily="34" charset="0"/>
              </a:rPr>
              <a:t> de </a:t>
            </a:r>
            <a:r>
              <a:rPr lang="pt-BR" dirty="0" err="1">
                <a:latin typeface="Arial Rounded MT Bold" panose="020F0704030504030204" pitchFamily="34" charset="0"/>
              </a:rPr>
              <a:t>diseño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5DDC3E0-2AF2-295E-DE0D-876A27519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0852" y="733302"/>
            <a:ext cx="7293254" cy="5919849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36BC40F-12B8-9A8D-F17F-9D7CE66C3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9722" y="647434"/>
            <a:ext cx="7644384" cy="620485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AFA86D44-996A-050F-277B-B4A56F2A57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110" y="647434"/>
            <a:ext cx="7651417" cy="6210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914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BCBC8D-CD93-7F10-C935-FC5D8E551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7538" y="0"/>
            <a:ext cx="9809018" cy="938151"/>
          </a:xfrm>
        </p:spPr>
        <p:txBody>
          <a:bodyPr/>
          <a:lstStyle/>
          <a:p>
            <a:r>
              <a:rPr lang="en-US" dirty="0" err="1">
                <a:latin typeface="Arial Rounded MT Bold" panose="020F0704030504030204" pitchFamily="34" charset="0"/>
              </a:rPr>
              <a:t>Temario</a:t>
            </a:r>
            <a:r>
              <a:rPr lang="en-US" dirty="0">
                <a:latin typeface="Arial Rounded MT Bold" panose="020F0704030504030204" pitchFamily="34" charset="0"/>
              </a:rPr>
              <a:t> del </a:t>
            </a:r>
            <a:r>
              <a:rPr lang="en-US" dirty="0" err="1">
                <a:latin typeface="Arial Rounded MT Bold" panose="020F0704030504030204" pitchFamily="34" charset="0"/>
              </a:rPr>
              <a:t>curso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16FE6E0-EB6A-ED64-0523-B39D5F86739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085602"/>
            <a:ext cx="4878389" cy="5284519"/>
          </a:xfrm>
        </p:spPr>
        <p:txBody>
          <a:bodyPr>
            <a:normAutofit fontScale="92500"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Fundamentos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Programaci</a:t>
            </a:r>
            <a:r>
              <a:rPr lang="es-MX" dirty="0" err="1">
                <a:latin typeface="Arial" panose="020B0604020202020204" pitchFamily="34" charset="0"/>
                <a:cs typeface="Arial" panose="020B0604020202020204" pitchFamily="34" charset="0"/>
              </a:rPr>
              <a:t>ón</a:t>
            </a:r>
            <a:r>
              <a:rPr lang="es-MX" dirty="0">
                <a:latin typeface="Arial" panose="020B0604020202020204" pitchFamily="34" charset="0"/>
                <a:cs typeface="Arial" panose="020B0604020202020204" pitchFamily="34" charset="0"/>
              </a:rPr>
              <a:t> orientada a Objetos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Manipulación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librerías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Desarrollo web con python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Python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en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ciencia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de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datos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machine learning.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Automatización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scripting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y control de versions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Proyecto final.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76BCFC3-522F-4BB1-8041-4AC688DA20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19799" y="1085602"/>
            <a:ext cx="4686795" cy="4686795"/>
          </a:xfrm>
        </p:spPr>
      </p:pic>
    </p:spTree>
    <p:extLst>
      <p:ext uri="{BB962C8B-B14F-4D97-AF65-F5344CB8AC3E}">
        <p14:creationId xmlns:p14="http://schemas.microsoft.com/office/powerpoint/2010/main" val="1469277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3E93DD-6D6F-E451-19BC-22D9234FB1A6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Módulo 1: Fundamentos de Python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sp>
        <p:nvSpPr>
          <p:cNvPr id="4" name="Marcador de texto 5">
            <a:extLst>
              <a:ext uri="{FF2B5EF4-FFF2-40B4-BE49-F238E27FC236}">
                <a16:creationId xmlns:a16="http://schemas.microsoft.com/office/drawing/2014/main" id="{361F9C15-E0EA-0389-C463-2421207017CC}"/>
              </a:ext>
            </a:extLst>
          </p:cNvPr>
          <p:cNvSpPr txBox="1">
            <a:spLocks/>
          </p:cNvSpPr>
          <p:nvPr/>
        </p:nvSpPr>
        <p:spPr>
          <a:xfrm>
            <a:off x="5494317" y="1389413"/>
            <a:ext cx="5934511" cy="52607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latin typeface="Aptos Narrow" panose="020B0004020202020204" pitchFamily="34" charset="0"/>
              </a:rPr>
              <a:t>¿ Que es </a:t>
            </a:r>
            <a:r>
              <a:rPr lang="es-MX" dirty="0" err="1">
                <a:latin typeface="Aptos Narrow" panose="020B0004020202020204" pitchFamily="34" charset="0"/>
              </a:rPr>
              <a:t>python</a:t>
            </a:r>
            <a:r>
              <a:rPr lang="es-MX" dirty="0">
                <a:latin typeface="Aptos Narrow" panose="020B0004020202020204" pitchFamily="34" charset="0"/>
              </a:rPr>
              <a:t> ?</a:t>
            </a:r>
            <a:endParaRPr lang="en-US" dirty="0">
              <a:latin typeface="Aptos Narrow" panose="020B0004020202020204" pitchFamily="34" charset="0"/>
            </a:endParaRPr>
          </a:p>
          <a:p>
            <a:r>
              <a:rPr lang="es-ES" dirty="0">
                <a:latin typeface="Aptos Narrow" panose="020B0004020202020204" pitchFamily="34" charset="0"/>
              </a:rPr>
              <a:t>Python es un lenguaje de programación de alto nivel, interpretado y de propósito general, diseñado con un enfoque en la legibilidad del código. Creado por Guido van Rossum y lanzado por primera vez en 1991, Python se ha convertido en uno de los lenguajes de programación más populares y ampliamente utilizados en el mundo.</a:t>
            </a:r>
            <a:endParaRPr lang="en-US" dirty="0">
              <a:latin typeface="Aptos Narrow" panose="020B000402020202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A151B1C8-2B4B-59E6-81C6-260F175220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538" y="1389413"/>
            <a:ext cx="3642832" cy="3977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9061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1410" y="1061953"/>
            <a:ext cx="5934511" cy="539822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Fácil de aprender y usar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Interpretado.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Multiparadigma.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Tipado dinámico.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Gestión automática de memoria.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MX" sz="2400" dirty="0">
                <a:latin typeface="Aptos Narrow" panose="020B0004020202020204" pitchFamily="34" charset="0"/>
              </a:rPr>
              <a:t>Extensible y </a:t>
            </a:r>
            <a:r>
              <a:rPr lang="es-MX" sz="2400" dirty="0" err="1">
                <a:latin typeface="Aptos Narrow" panose="020B0004020202020204" pitchFamily="34" charset="0"/>
              </a:rPr>
              <a:t>embebible</a:t>
            </a:r>
            <a:r>
              <a:rPr lang="es-MX" sz="24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 Narrow" panose="020B0004020202020204" pitchFamily="34" charset="0"/>
              </a:rPr>
              <a:t>Amplia</a:t>
            </a:r>
            <a:r>
              <a:rPr lang="en-US" sz="2400" dirty="0">
                <a:latin typeface="Aptos Narrow" panose="020B0004020202020204" pitchFamily="34" charset="0"/>
              </a:rPr>
              <a:t> </a:t>
            </a:r>
            <a:r>
              <a:rPr lang="en-US" sz="2400" dirty="0" err="1">
                <a:latin typeface="Aptos Narrow" panose="020B0004020202020204" pitchFamily="34" charset="0"/>
              </a:rPr>
              <a:t>biblioteca</a:t>
            </a:r>
            <a:r>
              <a:rPr lang="en-US" sz="2400" dirty="0">
                <a:latin typeface="Aptos Narrow" panose="020B0004020202020204" pitchFamily="34" charset="0"/>
              </a:rPr>
              <a:t> </a:t>
            </a:r>
            <a:r>
              <a:rPr lang="en-US" sz="2400" dirty="0" err="1">
                <a:latin typeface="Aptos Narrow" panose="020B0004020202020204" pitchFamily="34" charset="0"/>
              </a:rPr>
              <a:t>estándar</a:t>
            </a:r>
            <a:endParaRPr lang="en-US" sz="2400" dirty="0">
              <a:latin typeface="Aptos Narrow" panose="020B00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 Narrow" panose="020B0004020202020204" pitchFamily="34" charset="0"/>
              </a:rPr>
              <a:t>Multiplataforma</a:t>
            </a:r>
            <a:r>
              <a:rPr lang="en-US" sz="24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 Narrow" panose="020B0004020202020204" pitchFamily="34" charset="0"/>
              </a:rPr>
              <a:t>Soporta</a:t>
            </a:r>
            <a:r>
              <a:rPr lang="en-US" sz="2400" dirty="0">
                <a:latin typeface="Aptos Narrow" panose="020B0004020202020204" pitchFamily="34" charset="0"/>
              </a:rPr>
              <a:t> </a:t>
            </a:r>
            <a:r>
              <a:rPr lang="en-US" sz="2400" dirty="0" err="1">
                <a:latin typeface="Aptos Narrow" panose="020B0004020202020204" pitchFamily="34" charset="0"/>
              </a:rPr>
              <a:t>módulos</a:t>
            </a:r>
            <a:r>
              <a:rPr lang="en-US" sz="2400" dirty="0">
                <a:latin typeface="Aptos Narrow" panose="020B0004020202020204" pitchFamily="34" charset="0"/>
              </a:rPr>
              <a:t> y </a:t>
            </a:r>
            <a:r>
              <a:rPr lang="en-US" sz="2400" dirty="0" err="1">
                <a:latin typeface="Aptos Narrow" panose="020B0004020202020204" pitchFamily="34" charset="0"/>
              </a:rPr>
              <a:t>paquetes</a:t>
            </a:r>
            <a:r>
              <a:rPr lang="en-US" sz="2400" dirty="0">
                <a:latin typeface="Aptos Narrow" panose="020B0004020202020204" pitchFamily="34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latin typeface="Aptos Narrow" panose="020B0004020202020204" pitchFamily="34" charset="0"/>
              </a:rPr>
              <a:t>Repositorio</a:t>
            </a:r>
            <a:r>
              <a:rPr lang="en-US" sz="2400" dirty="0">
                <a:latin typeface="Aptos Narrow" panose="020B0004020202020204" pitchFamily="34" charset="0"/>
              </a:rPr>
              <a:t> </a:t>
            </a:r>
            <a:r>
              <a:rPr lang="en-US" sz="2400" dirty="0" err="1">
                <a:latin typeface="Aptos Narrow" panose="020B0004020202020204" pitchFamily="34" charset="0"/>
              </a:rPr>
              <a:t>Pypi</a:t>
            </a:r>
            <a:endParaRPr lang="en-US" sz="24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1.1 Características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9017609-D922-2000-4CC0-B194EDA43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6800" y="1061953"/>
            <a:ext cx="5189756" cy="539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5682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151" y="1061953"/>
            <a:ext cx="4108862" cy="5398224"/>
          </a:xfrm>
        </p:spPr>
        <p:txBody>
          <a:bodyPr numCol="1">
            <a:normAutofit lnSpcReduction="10000"/>
          </a:bodyPr>
          <a:lstStyle/>
          <a:p>
            <a:r>
              <a:rPr lang="es-ES" sz="2800" dirty="0">
                <a:latin typeface="Aptos Narrow" panose="020B0004020202020204" pitchFamily="34" charset="0"/>
              </a:rPr>
              <a:t>Python es versátil y se utiliza en una amplia gama de campos, incluyendo: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Desarrollo web.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Ciencia de datos.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Automatización y scripting.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Desarrollo de aplicaciones de escritorio y móviles.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1.1 </a:t>
            </a:r>
            <a:r>
              <a:rPr lang="pt-BR" dirty="0" err="1">
                <a:latin typeface="Arial Rounded MT Bold" panose="020F0704030504030204" pitchFamily="34" charset="0"/>
              </a:rPr>
              <a:t>Aplicaciones</a:t>
            </a:r>
            <a:r>
              <a:rPr lang="pt-BR" dirty="0">
                <a:latin typeface="Arial Rounded MT Bold" panose="020F0704030504030204" pitchFamily="34" charset="0"/>
              </a:rPr>
              <a:t> de </a:t>
            </a:r>
            <a:r>
              <a:rPr lang="pt-BR" dirty="0" err="1">
                <a:latin typeface="Arial Rounded MT Bold" panose="020F0704030504030204" pitchFamily="34" charset="0"/>
              </a:rPr>
              <a:t>python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270E5161-D797-1604-990A-6184F6EFBB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5116" y="1061953"/>
            <a:ext cx="7477496" cy="47804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8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8150" y="724395"/>
            <a:ext cx="10379033" cy="5735782"/>
          </a:xfrm>
        </p:spPr>
        <p:txBody>
          <a:bodyPr numCol="1">
            <a:normAutofit fontScale="92500" lnSpcReduction="10000"/>
          </a:bodyPr>
          <a:lstStyle/>
          <a:p>
            <a:r>
              <a:rPr lang="es-ES" sz="2800" dirty="0">
                <a:latin typeface="Aptos Narrow" panose="020B0004020202020204" pitchFamily="34" charset="0"/>
              </a:rPr>
              <a:t>Principales Hitos en la Evolución de Python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Python 1.0 (Enero de 1994).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Python 2.0 (Octubre de 2000).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Python 3.0 (Diciembre de 2008).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Filosofía de Python.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Python en la Actualidad.</a:t>
            </a:r>
          </a:p>
          <a:p>
            <a:endParaRPr lang="es-ES" sz="2800" dirty="0">
              <a:latin typeface="Aptos Narrow" panose="020B0004020202020204" pitchFamily="34" charset="0"/>
            </a:endParaRPr>
          </a:p>
          <a:p>
            <a:endParaRPr lang="es-ES" sz="2800" dirty="0">
              <a:latin typeface="Aptos Narrow" panose="020B0004020202020204" pitchFamily="34" charset="0"/>
            </a:endParaRPr>
          </a:p>
          <a:p>
            <a:endParaRPr lang="es-ES" sz="2800" dirty="0">
              <a:latin typeface="Aptos Narrow" panose="020B0004020202020204" pitchFamily="34" charset="0"/>
            </a:endParaRPr>
          </a:p>
          <a:p>
            <a:r>
              <a:rPr lang="es-ES" sz="2800" dirty="0">
                <a:latin typeface="Aptos Narrow" panose="020B0004020202020204" pitchFamily="34" charset="0"/>
              </a:rPr>
              <a:t>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1.1 Historia y </a:t>
            </a:r>
            <a:r>
              <a:rPr lang="pt-BR" dirty="0" err="1">
                <a:latin typeface="Arial Rounded MT Bold" panose="020F0704030504030204" pitchFamily="34" charset="0"/>
              </a:rPr>
              <a:t>evolución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411C8D4-0B05-07E8-468A-58EDA210A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691" y="4114800"/>
            <a:ext cx="117919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20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724395"/>
            <a:ext cx="11277600" cy="5735782"/>
          </a:xfrm>
        </p:spPr>
        <p:txBody>
          <a:bodyPr numCol="2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Desarrollo Web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Ciencia de datos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Desarrollo de software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Automatización y scripting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Desarrollo de videojuegos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Seguridad informática y “</a:t>
            </a:r>
            <a:r>
              <a:rPr lang="es-ES" sz="2800" dirty="0" err="1">
                <a:latin typeface="Aptos Narrow" panose="020B0004020202020204" pitchFamily="34" charset="0"/>
              </a:rPr>
              <a:t>pentesting</a:t>
            </a:r>
            <a:r>
              <a:rPr lang="es-ES" sz="2800" dirty="0">
                <a:latin typeface="Aptos Narrow" panose="020B0004020202020204" pitchFamily="34" charset="0"/>
              </a:rPr>
              <a:t>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Inteligencia artificial y aprendizaje automático.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Educación e investigación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Computación científica y de ingeniería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Ingeniería de datos.</a:t>
            </a: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1.1 </a:t>
            </a:r>
            <a:r>
              <a:rPr lang="pt-BR" dirty="0" err="1">
                <a:latin typeface="Arial Rounded MT Bold" panose="020F0704030504030204" pitchFamily="34" charset="0"/>
              </a:rPr>
              <a:t>Areas</a:t>
            </a:r>
            <a:r>
              <a:rPr lang="pt-BR" dirty="0">
                <a:latin typeface="Arial Rounded MT Bold" panose="020F0704030504030204" pitchFamily="34" charset="0"/>
              </a:rPr>
              <a:t> de experto </a:t>
            </a:r>
            <a:r>
              <a:rPr lang="pt-BR" dirty="0" err="1">
                <a:latin typeface="Arial Rounded MT Bold" panose="020F0704030504030204" pitchFamily="34" charset="0"/>
              </a:rPr>
              <a:t>en</a:t>
            </a:r>
            <a:r>
              <a:rPr lang="pt-BR" dirty="0">
                <a:latin typeface="Arial Rounded MT Bold" panose="020F0704030504030204" pitchFamily="34" charset="0"/>
              </a:rPr>
              <a:t> </a:t>
            </a:r>
            <a:r>
              <a:rPr lang="pt-BR" dirty="0" err="1">
                <a:latin typeface="Arial Rounded MT Bold" panose="020F0704030504030204" pitchFamily="34" charset="0"/>
              </a:rPr>
              <a:t>python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D01D201-0BE1-C229-4113-BC17B0116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08" y="3093522"/>
            <a:ext cx="4655127" cy="371796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4374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724395"/>
            <a:ext cx="11277600" cy="5735782"/>
          </a:xfrm>
        </p:spPr>
        <p:txBody>
          <a:bodyPr numCol="1"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Instalar </a:t>
            </a:r>
            <a:r>
              <a:rPr lang="es-ES" sz="2800" dirty="0" err="1">
                <a:latin typeface="Aptos Narrow" panose="020B0004020202020204" pitchFamily="34" charset="0"/>
              </a:rPr>
              <a:t>python</a:t>
            </a:r>
            <a:endParaRPr lang="es-ES" sz="2800" dirty="0">
              <a:latin typeface="Aptos Narrow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Instalar </a:t>
            </a:r>
            <a:r>
              <a:rPr lang="es-ES" sz="2800" dirty="0" err="1">
                <a:latin typeface="Aptos Narrow" panose="020B0004020202020204" pitchFamily="34" charset="0"/>
              </a:rPr>
              <a:t>jupyter</a:t>
            </a:r>
            <a:endParaRPr lang="es-ES" sz="2800" dirty="0">
              <a:latin typeface="Aptos Narrow" panose="020B00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Primeros pasos en </a:t>
            </a:r>
            <a:r>
              <a:rPr lang="es-ES" sz="2800" dirty="0" err="1">
                <a:latin typeface="Aptos Narrow" panose="020B0004020202020204" pitchFamily="34" charset="0"/>
              </a:rPr>
              <a:t>jupyter</a:t>
            </a:r>
            <a:endParaRPr lang="es-ES" sz="2800" dirty="0">
              <a:latin typeface="Aptos Narrow" panose="020B0004020202020204" pitchFamily="34" charset="0"/>
            </a:endParaRPr>
          </a:p>
          <a:p>
            <a:r>
              <a:rPr lang="es-ES" sz="2800" b="1" dirty="0" err="1">
                <a:latin typeface="Aptos Narrow" panose="020B0004020202020204" pitchFamily="34" charset="0"/>
              </a:rPr>
              <a:t>Jupyter</a:t>
            </a:r>
            <a:r>
              <a:rPr lang="es-ES" sz="2800" dirty="0">
                <a:latin typeface="Aptos Narrow" panose="020B0004020202020204" pitchFamily="34" charset="0"/>
              </a:rPr>
              <a:t> es una aplicación web de código abierto que permite crear y compartir documentos que contienen código en vivo, ecuaciones, visualizaciones y texto. Es una herramienta para la ciencia de datos, la computación científica, los tutoriales de programación, y la educación. El nombre "</a:t>
            </a:r>
            <a:r>
              <a:rPr lang="es-ES" sz="2800" dirty="0" err="1">
                <a:latin typeface="Aptos Narrow" panose="020B0004020202020204" pitchFamily="34" charset="0"/>
              </a:rPr>
              <a:t>Jupyter</a:t>
            </a:r>
            <a:r>
              <a:rPr lang="es-ES" sz="2800" dirty="0">
                <a:latin typeface="Aptos Narrow" panose="020B0004020202020204" pitchFamily="34" charset="0"/>
              </a:rPr>
              <a:t>" es un acrónimo que hace honor a los lenguajes de programación que inicialmente soportaba: Julia, Python, y R, aunque ahora es compatible con muchos más.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ES" sz="28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1.2 </a:t>
            </a:r>
            <a:r>
              <a:rPr lang="pt-BR" dirty="0" err="1">
                <a:latin typeface="Arial Rounded MT Bold" panose="020F0704030504030204" pitchFamily="34" charset="0"/>
              </a:rPr>
              <a:t>instalación</a:t>
            </a:r>
            <a:r>
              <a:rPr lang="pt-BR" dirty="0">
                <a:latin typeface="Arial Rounded MT Bold" panose="020F0704030504030204" pitchFamily="34" charset="0"/>
              </a:rPr>
              <a:t> y </a:t>
            </a:r>
            <a:r>
              <a:rPr lang="pt-BR" dirty="0" err="1">
                <a:latin typeface="Arial Rounded MT Bold" panose="020F0704030504030204" pitchFamily="34" charset="0"/>
              </a:rPr>
              <a:t>configuración</a:t>
            </a:r>
            <a:endParaRPr lang="en-US" dirty="0">
              <a:latin typeface="Arial Rounded MT Bold" panose="020F0704030504030204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ED7FB6A6-74F5-572A-B34E-EC89D49E6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47485" y="744292"/>
            <a:ext cx="1584049" cy="183650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E94F4C2-CA3D-5A29-32EB-EBC7A49E8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727" y="744292"/>
            <a:ext cx="4339997" cy="20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31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9079AE5-BBD4-D70C-173D-61C1F893D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14400" y="1187531"/>
            <a:ext cx="11277600" cy="5670469"/>
          </a:xfrm>
        </p:spPr>
        <p:txBody>
          <a:bodyPr numCol="2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Números y operaciones básicas.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Variables numéricas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Ejercicio #1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Textos ( cadenas, </a:t>
            </a:r>
            <a:r>
              <a:rPr lang="es-ES" sz="2800" dirty="0" err="1">
                <a:latin typeface="Aptos Narrow" panose="020B0004020202020204" pitchFamily="34" charset="0"/>
              </a:rPr>
              <a:t>strings</a:t>
            </a:r>
            <a:r>
              <a:rPr lang="es-ES" sz="2800" dirty="0">
                <a:latin typeface="Aptos Narrow" panose="020B0004020202020204" pitchFamily="34" charset="0"/>
              </a:rPr>
              <a:t> 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Ejercicio #2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Mas textos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Ejercicio #3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Listas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Ejercicio #4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Operadores. Son cálculos que se realizan usando 2 argumentos (operandos).   + - / * %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ES" sz="2800" dirty="0">
                <a:latin typeface="Aptos Narrow" panose="020B0004020202020204" pitchFamily="34" charset="0"/>
              </a:rPr>
              <a:t>Expresiones: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Aritméticas: 2 + 5    2.5 * 2    10/2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Algebraicas: radio * 3.14   (n1+n2)/2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s-ES" sz="2600" dirty="0">
                <a:latin typeface="Aptos Narrow" panose="020B0004020202020204" pitchFamily="34" charset="0"/>
              </a:rPr>
              <a:t>Relacionales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s-ES" sz="2400" dirty="0">
                <a:latin typeface="Aptos Narrow" panose="020B0004020202020204" pitchFamily="34" charset="0"/>
              </a:rPr>
              <a:t>5 </a:t>
            </a:r>
            <a:r>
              <a:rPr lang="en-US" sz="2400" dirty="0">
                <a:latin typeface="Aptos Narrow" panose="020B0004020202020204" pitchFamily="34" charset="0"/>
              </a:rPr>
              <a:t>&lt; 10      2==2    3&gt;1    4!=5</a:t>
            </a:r>
            <a:endParaRPr lang="es-ES" sz="2400" dirty="0">
              <a:latin typeface="Aptos Narrow" panose="020B0004020202020204" pitchFamily="34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719C34C1-995F-3CD3-F660-C0B173C8D672}"/>
              </a:ext>
            </a:extLst>
          </p:cNvPr>
          <p:cNvSpPr txBox="1">
            <a:spLocks/>
          </p:cNvSpPr>
          <p:nvPr/>
        </p:nvSpPr>
        <p:spPr>
          <a:xfrm>
            <a:off x="1377538" y="0"/>
            <a:ext cx="9809018" cy="938151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>
                <a:latin typeface="Arial Rounded MT Bold" panose="020F0704030504030204" pitchFamily="34" charset="0"/>
              </a:rPr>
              <a:t>1.3 </a:t>
            </a:r>
            <a:r>
              <a:rPr lang="pt-BR" dirty="0" err="1">
                <a:latin typeface="Arial Rounded MT Bold" panose="020F0704030504030204" pitchFamily="34" charset="0"/>
              </a:rPr>
              <a:t>Sintaxis</a:t>
            </a:r>
            <a:r>
              <a:rPr lang="pt-BR" dirty="0">
                <a:latin typeface="Arial Rounded MT Bold" panose="020F0704030504030204" pitchFamily="34" charset="0"/>
              </a:rPr>
              <a:t> básica: </a:t>
            </a:r>
            <a:r>
              <a:rPr lang="pt-BR" dirty="0" err="1">
                <a:latin typeface="Arial Rounded MT Bold" panose="020F0704030504030204" pitchFamily="34" charset="0"/>
              </a:rPr>
              <a:t>variables</a:t>
            </a:r>
            <a:r>
              <a:rPr lang="pt-BR" dirty="0">
                <a:latin typeface="Arial Rounded MT Bold" panose="020F0704030504030204" pitchFamily="34" charset="0"/>
              </a:rPr>
              <a:t>, tipos DE DATOS BASICOS y operadores</a:t>
            </a:r>
            <a:endParaRPr lang="en-US" dirty="0">
              <a:latin typeface="Arial Rounded MT Bold" panose="020F07040305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50077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2797</TotalTime>
  <Words>641</Words>
  <Application>Microsoft Office PowerPoint</Application>
  <PresentationFormat>Panorámica</PresentationFormat>
  <Paragraphs>138</Paragraphs>
  <Slides>15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21" baseType="lpstr">
      <vt:lpstr>Aptos Narrow</vt:lpstr>
      <vt:lpstr>Arial</vt:lpstr>
      <vt:lpstr>Arial Narrow</vt:lpstr>
      <vt:lpstr>Arial Rounded MT Bold</vt:lpstr>
      <vt:lpstr>Tw Cen MT</vt:lpstr>
      <vt:lpstr>Circuito</vt:lpstr>
      <vt:lpstr>Curso de python</vt:lpstr>
      <vt:lpstr>Temario del curso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de python</dc:title>
  <dc:creator>vboxuser</dc:creator>
  <cp:lastModifiedBy>vboxuser</cp:lastModifiedBy>
  <cp:revision>25</cp:revision>
  <dcterms:created xsi:type="dcterms:W3CDTF">2024-04-07T18:18:41Z</dcterms:created>
  <dcterms:modified xsi:type="dcterms:W3CDTF">2024-08-21T04:44:27Z</dcterms:modified>
</cp:coreProperties>
</file>